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6"/>
  </p:notesMasterIdLst>
  <p:handoutMasterIdLst>
    <p:handoutMasterId r:id="rId37"/>
  </p:handoutMasterIdLst>
  <p:sldIdLst>
    <p:sldId id="256" r:id="rId5"/>
    <p:sldId id="346" r:id="rId6"/>
    <p:sldId id="258" r:id="rId7"/>
    <p:sldId id="355" r:id="rId8"/>
    <p:sldId id="409" r:id="rId9"/>
    <p:sldId id="389" r:id="rId10"/>
    <p:sldId id="461" r:id="rId11"/>
    <p:sldId id="463" r:id="rId12"/>
    <p:sldId id="464" r:id="rId13"/>
    <p:sldId id="465" r:id="rId14"/>
    <p:sldId id="466" r:id="rId15"/>
    <p:sldId id="467" r:id="rId16"/>
    <p:sldId id="469" r:id="rId17"/>
    <p:sldId id="470" r:id="rId18"/>
    <p:sldId id="468" r:id="rId19"/>
    <p:sldId id="453" r:id="rId20"/>
    <p:sldId id="471" r:id="rId21"/>
    <p:sldId id="455" r:id="rId22"/>
    <p:sldId id="460" r:id="rId23"/>
    <p:sldId id="458" r:id="rId24"/>
    <p:sldId id="459" r:id="rId25"/>
    <p:sldId id="456" r:id="rId26"/>
    <p:sldId id="472" r:id="rId27"/>
    <p:sldId id="450" r:id="rId28"/>
    <p:sldId id="451" r:id="rId29"/>
    <p:sldId id="438" r:id="rId30"/>
    <p:sldId id="439" r:id="rId31"/>
    <p:sldId id="440" r:id="rId32"/>
    <p:sldId id="405" r:id="rId33"/>
    <p:sldId id="436" r:id="rId34"/>
    <p:sldId id="270" r:id="rId3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040404"/>
    <a:srgbClr val="FFFFFF"/>
    <a:srgbClr val="003399"/>
    <a:srgbClr val="9AAE04"/>
    <a:srgbClr val="6785C1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71" d="100"/>
          <a:sy n="71" d="100"/>
        </p:scale>
        <p:origin x="990" y="60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21/02/2019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everis-rpam/RPaM-Ontology/wiki/Conceptual-Model-v1.1#rpam-agent-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blob/v1.1.0/02-Conceptual_Data_Model/RPaM.EA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everis-rpam/RPaM-Ontology/wiki/Conceptual-Model-v1.1#eMandate-Request-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everis-rpam/RPaM-Ontology/blob/v1.1.0/02-Conceptual_Data_Model/RPaM.EAP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github.com/everis-rpam/RPaM-Ontology/wiki/Conceptual-Model-v1.1#emandate-response-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everis-rpam/RPaM-Ontology/wiki/Use-of-the-CCEV-in-RPaM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hyperlink" Target="mailto:rpam-wg@everis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blob/v1.1.0/02-Conceptual_Data_Model/RPaM.EA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everis-rpam/RPaM-Ontology/wiki/Conceptual-Model-v1.1#RPaM-Ontology-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blob/v1.1.0/02-Conceptual_Data_Model/RPaM.EA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3</a:t>
            </a:r>
            <a:r>
              <a:rPr lang="en-GB" baseline="30000" noProof="0" dirty="0" smtClean="0"/>
              <a:t>rd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21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February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(agent)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1496954"/>
            <a:ext cx="7346129" cy="524237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4"/>
          </p:cNvPr>
          <p:cNvSpPr/>
          <p:nvPr/>
        </p:nvSpPr>
        <p:spPr>
          <a:xfrm>
            <a:off x="7104808" y="2713057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086598" y="2184403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new!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9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(transaction docs)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579" r="4434" b="3146"/>
          <a:stretch/>
        </p:blipFill>
        <p:spPr>
          <a:xfrm>
            <a:off x="578842" y="1483080"/>
            <a:ext cx="3632432" cy="5275501"/>
          </a:xfrm>
          <a:prstGeom prst="rect">
            <a:avLst/>
          </a:prstGeom>
          <a:ln>
            <a:solidFill>
              <a:srgbClr val="505050"/>
            </a:solidFill>
          </a:ln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735" r="3847" b="5443"/>
          <a:stretch/>
        </p:blipFill>
        <p:spPr>
          <a:xfrm>
            <a:off x="4653084" y="1483080"/>
            <a:ext cx="3913638" cy="5275502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60734" y="1727199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6"/>
          </p:cNvPr>
          <p:cNvSpPr/>
          <p:nvPr/>
        </p:nvSpPr>
        <p:spPr>
          <a:xfrm>
            <a:off x="7578942" y="2755389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560732" y="2226735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new!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71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</a:t>
            </a:r>
            <a:r>
              <a:rPr lang="en-GB" sz="1800" smtClean="0"/>
              <a:t>(OWL-DL-Turtle)</a:t>
            </a:r>
            <a:endParaRPr lang="en-GB" sz="1800" dirty="0"/>
          </a:p>
        </p:txBody>
      </p:sp>
      <p:sp>
        <p:nvSpPr>
          <p:cNvPr id="3" name="Rectángulo 2"/>
          <p:cNvSpPr/>
          <p:nvPr/>
        </p:nvSpPr>
        <p:spPr>
          <a:xfrm>
            <a:off x="2091267" y="1657841"/>
            <a:ext cx="2235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 Wiki Menu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4165600" y="4384112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>
            <a:off x="4165600" y="5772646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147085" y="4490812"/>
            <a:ext cx="2954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T-Box and thesauri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23973" y="5867460"/>
            <a:ext cx="3612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Test datasets and queries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803" y="1691709"/>
            <a:ext cx="1972550" cy="49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</a:t>
            </a:r>
          </a:p>
          <a:p>
            <a:r>
              <a:rPr lang="en-GB" dirty="0" smtClean="0"/>
              <a:t>ongoing</a:t>
            </a:r>
          </a:p>
        </p:txBody>
      </p:sp>
    </p:spTree>
    <p:extLst>
      <p:ext uri="{BB962C8B-B14F-4D97-AF65-F5344CB8AC3E}">
        <p14:creationId xmlns:p14="http://schemas.microsoft.com/office/powerpoint/2010/main" val="22626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169914" y="2531159"/>
            <a:ext cx="8166100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created up to now have provided valuable input that is being analysed and discussed with the WG members.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XML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design and syntax-binding is being initiated.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Documentation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 being progressively drafted via small “articles” about RPaM topics (one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published,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other in preparation).</a:t>
            </a:r>
          </a:p>
        </p:txBody>
      </p:sp>
    </p:spTree>
    <p:extLst>
      <p:ext uri="{BB962C8B-B14F-4D97-AF65-F5344CB8AC3E}">
        <p14:creationId xmlns:p14="http://schemas.microsoft.com/office/powerpoint/2010/main" val="11208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Issue threads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628200"/>
            <a:ext cx="8166100" cy="60016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 of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feedback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with impacts on the RPaM model:</a:t>
            </a:r>
          </a:p>
          <a:p>
            <a:pPr lvl="2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#1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triggers new challenges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4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IRCs and PUCs (explained later).</a:t>
            </a: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#4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current discussion and analysis on how to apply the eIDAS identifier policy for the eAuthorisation of representatives of natural and legal persons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(work ongoing).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 #5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puts forward a new challenge, too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	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need of a “Service Report” (explained later).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Issues #8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and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9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SEMPER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feedback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improves notably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glossary (alignment to SEMPER).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5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499" t="14629" r="44688" b="10926"/>
          <a:stretch/>
        </p:blipFill>
        <p:spPr>
          <a:xfrm>
            <a:off x="3516526" y="150424"/>
            <a:ext cx="2635078" cy="291818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443416" y="1906073"/>
            <a:ext cx="1044146" cy="4221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ongoing: XML Syntax binding</a:t>
            </a:r>
            <a:endParaRPr lang="en-GB" sz="1800" noProof="0" dirty="0"/>
          </a:p>
        </p:txBody>
      </p:sp>
      <p:sp>
        <p:nvSpPr>
          <p:cNvPr id="5" name="TextBox 2"/>
          <p:cNvSpPr txBox="1"/>
          <p:nvPr/>
        </p:nvSpPr>
        <p:spPr>
          <a:xfrm>
            <a:off x="132386" y="1748564"/>
            <a:ext cx="3311030" cy="43242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re-structured the code repository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 have started converting (automatically) the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data model into UBL-2.3 NDR-conformant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 the next weeks we’ll provide example XML instances of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eMandateRequest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</a:t>
            </a:r>
            <a:r>
              <a:rPr lang="en-GB" sz="11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eMandateResponse</a:t>
            </a: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expressed as UBL-2.3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final deliverables will include two syntax bindings: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 (for data integration and user-friendly documentation purposes), 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UBL-2.3 XML artefacts (for real transactions)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1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708" t="15001" r="40417" b="4814"/>
          <a:stretch/>
        </p:blipFill>
        <p:spPr>
          <a:xfrm>
            <a:off x="5135622" y="1609517"/>
            <a:ext cx="2876550" cy="309837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71610" y="2519868"/>
            <a:ext cx="1076851" cy="6343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89" y="4228022"/>
            <a:ext cx="5676496" cy="26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3.3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ongoing</a:t>
            </a:r>
            <a:r>
              <a:rPr lang="en-GB" sz="1800" noProof="0" smtClean="0"/>
              <a:t>: documentation</a:t>
            </a:r>
            <a:endParaRPr lang="en-GB" sz="1800" noProof="0" dirty="0"/>
          </a:p>
        </p:txBody>
      </p:sp>
      <p:sp>
        <p:nvSpPr>
          <p:cNvPr id="5" name="TextBox 2"/>
          <p:cNvSpPr txBox="1"/>
          <p:nvPr/>
        </p:nvSpPr>
        <p:spPr>
          <a:xfrm>
            <a:off x="1531532" y="1642060"/>
            <a:ext cx="484767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11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Ongoing bits and pieces (articles, references, diagrams, etc.)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229" y="2043682"/>
            <a:ext cx="2137675" cy="4684105"/>
          </a:xfrm>
          <a:prstGeom prst="rect">
            <a:avLst/>
          </a:prstGeom>
        </p:spPr>
      </p:pic>
      <p:sp>
        <p:nvSpPr>
          <p:cNvPr id="12" name="Flecha derecha 11"/>
          <p:cNvSpPr/>
          <p:nvPr/>
        </p:nvSpPr>
        <p:spPr>
          <a:xfrm>
            <a:off x="5588240" y="4691376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5617211" y="5501712"/>
            <a:ext cx="762000" cy="551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3183141" y="4805422"/>
            <a:ext cx="2379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Topics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106693" y="5608413"/>
            <a:ext cx="3456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Bibliographic resources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661229" y="1567224"/>
            <a:ext cx="2235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 Wiki Menu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8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4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New challenges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5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New challenges: Service Report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05381" y="1577397"/>
            <a:ext cx="81661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discussions on the issues have also raised possible new transactions, e.g. do we need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“Service Report” for notifications back to the eMandate Registry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?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3" y="2327875"/>
            <a:ext cx="5832055" cy="444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</a:t>
            </a:r>
            <a:r>
              <a:rPr lang="en-GB" sz="2400" noProof="0" dirty="0" smtClean="0">
                <a:solidFill>
                  <a:schemeClr val="bg2">
                    <a:lumMod val="50000"/>
                  </a:schemeClr>
                </a:solidFill>
              </a:rPr>
              <a:t>#3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291382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done: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MS and </a:t>
            </a:r>
            <a:r>
              <a:rPr lang="en-GB" sz="1200" dirty="0" err="1" smtClean="0">
                <a:solidFill>
                  <a:srgbClr val="505050"/>
                </a:solidFill>
              </a:rPr>
              <a:t>RPaM</a:t>
            </a:r>
            <a:r>
              <a:rPr lang="en-GB" sz="1200" dirty="0" smtClean="0">
                <a:solidFill>
                  <a:srgbClr val="505050"/>
                </a:solidFill>
              </a:rPr>
              <a:t> mapping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Model </a:t>
            </a:r>
            <a:r>
              <a:rPr lang="en-GB" sz="1200" dirty="0">
                <a:solidFill>
                  <a:srgbClr val="505050"/>
                </a:solidFill>
              </a:rPr>
              <a:t>stabilisation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Work ongoing: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05050"/>
                </a:solidFill>
              </a:rPr>
              <a:t>Issue threads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XML syntax binding (UBL-2.3)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Documentation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New </a:t>
            </a:r>
            <a:r>
              <a:rPr lang="en-GB" sz="1200" dirty="0">
                <a:solidFill>
                  <a:srgbClr val="505050"/>
                </a:solidFill>
              </a:rPr>
              <a:t>challenges: 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Service Report</a:t>
            </a: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505050"/>
                </a:solidFill>
              </a:rPr>
              <a:t>IRCs</a:t>
            </a:r>
            <a:endParaRPr lang="en-GB" sz="1200" dirty="0">
              <a:solidFill>
                <a:srgbClr val="505050"/>
              </a:solidFill>
            </a:endParaRPr>
          </a:p>
          <a:p>
            <a:pPr marL="874350" lvl="2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05050"/>
                </a:solidFill>
              </a:rPr>
              <a:t>PUCs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Requests to the WG (reminder)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Questions to the WG members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 smtClean="0">
                <a:solidFill>
                  <a:srgbClr val="505050"/>
                </a:solidFill>
              </a:rPr>
              <a:t>7. Next WG meeting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 smtClean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 smtClean="0">
                <a:solidFill>
                  <a:srgbClr val="505050"/>
                </a:solidFill>
              </a:rPr>
              <a:t>Other questions </a:t>
            </a:r>
            <a:r>
              <a:rPr lang="en-GB" sz="1200" dirty="0">
                <a:solidFill>
                  <a:srgbClr val="505050"/>
                </a:solidFill>
              </a:rPr>
              <a:t>and </a:t>
            </a:r>
            <a:r>
              <a:rPr lang="en-GB" sz="1200" dirty="0" smtClean="0">
                <a:solidFill>
                  <a:srgbClr val="505050"/>
                </a:solidFill>
              </a:rPr>
              <a:t>suggestions</a:t>
            </a: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31201"/>
            <a:ext cx="5817709" cy="348343"/>
          </a:xfrm>
        </p:spPr>
        <p:txBody>
          <a:bodyPr/>
          <a:lstStyle/>
          <a:p>
            <a:r>
              <a:rPr lang="en-GB" sz="1800" dirty="0" smtClean="0"/>
              <a:t>New challenges: IRCs </a:t>
            </a:r>
            <a:r>
              <a:rPr lang="en-GB" dirty="0" smtClean="0"/>
              <a:t>(</a:t>
            </a:r>
            <a:r>
              <a:rPr lang="en-GB" dirty="0"/>
              <a:t>Information Requirements and Constraints)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210053" y="1723742"/>
            <a:ext cx="8166100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GB" sz="1400" u="sng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situation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Reminder: focus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UC “Cross-Border eAuthorisation”.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 principle, every data necessary for this UC is </a:t>
            </a:r>
          </a:p>
          <a:p>
            <a:pPr lvl="1"/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expected in the Mandate.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However, Services may need to be provided with data </a:t>
            </a:r>
          </a:p>
          <a:p>
            <a:pPr lvl="1"/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	that the Mandate cannot contain or foresee.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This </a:t>
            </a:r>
            <a:r>
              <a:rPr lang="en-GB" sz="1400" u="sng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should not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be the case for “harmonised Services”.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</a:t>
            </a:r>
            <a:r>
              <a:rPr lang="en-GB" sz="14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ontology, though, has to provide the possibility for non-harmonised Services of specifying its own “information requirements” (and constraints on them).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Hence, as specific information requirements may be unknown beforehand:</a:t>
            </a:r>
          </a:p>
          <a:p>
            <a:pPr lvl="1"/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Service needs to be able to communicate the eMandate Registry which are these specific information requirements;</a:t>
            </a:r>
          </a:p>
          <a:p>
            <a:pPr marL="1257300" lvl="2" indent="-342900">
              <a:buFont typeface="+mj-lt"/>
              <a:buAutoNum type="arabicPeriod"/>
            </a:pP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eMandate Registry needs to be able to provide the data required in the Response.</a:t>
            </a:r>
          </a:p>
          <a:p>
            <a:pPr lvl="1"/>
            <a:endParaRPr lang="en-GB" sz="14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1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463702" y="1915272"/>
            <a:ext cx="3432910" cy="2207995"/>
            <a:chOff x="5082702" y="1915272"/>
            <a:chExt cx="3432910" cy="2207995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2"/>
            <a:srcRect l="3093" t="6112" r="3022" b="3530"/>
            <a:stretch/>
          </p:blipFill>
          <p:spPr>
            <a:xfrm>
              <a:off x="5082702" y="1915272"/>
              <a:ext cx="3432910" cy="2207995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8017930" y="3555998"/>
              <a:ext cx="280846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" b="1" dirty="0" smtClean="0">
                  <a:solidFill>
                    <a:srgbClr val="505050"/>
                  </a:solidFill>
                </a:rPr>
                <a:t>MS-X</a:t>
              </a:r>
              <a:endParaRPr lang="es-ES" sz="300" b="1" dirty="0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5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4.2</a:t>
            </a:r>
            <a:endParaRPr lang="en-GB" noProof="0"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New challenges: IRCs </a:t>
            </a:r>
            <a:r>
              <a:rPr lang="en-GB" dirty="0"/>
              <a:t>(Information Requirements and Constraints)</a:t>
            </a:r>
            <a:endParaRPr lang="en-GB" sz="1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3" y="2058156"/>
            <a:ext cx="9063145" cy="44854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0053" y="1602910"/>
            <a:ext cx="1556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505050"/>
                </a:solidFill>
              </a:rPr>
              <a:t>Simplified flow view:</a:t>
            </a:r>
            <a:endParaRPr lang="es-ES" sz="12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4.2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pPr lvl="0"/>
            <a:r>
              <a:rPr lang="en-GB" sz="1800" dirty="0"/>
              <a:t>New challenges: IRCs </a:t>
            </a:r>
            <a:r>
              <a:rPr lang="en-GB" dirty="0"/>
              <a:t>(Information Requirements and Constraints)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812" t="11296" r="28854" b="4074"/>
          <a:stretch/>
        </p:blipFill>
        <p:spPr>
          <a:xfrm>
            <a:off x="261227" y="1497032"/>
            <a:ext cx="4631953" cy="5088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5729" t="6481" r="39375" b="3704"/>
          <a:stretch/>
        </p:blipFill>
        <p:spPr>
          <a:xfrm>
            <a:off x="4893180" y="1497032"/>
            <a:ext cx="3880350" cy="56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4.3</a:t>
            </a:r>
            <a:endParaRPr lang="en-GB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pPr lvl="0"/>
            <a:r>
              <a:rPr lang="en-GB" sz="1800" dirty="0"/>
              <a:t>New challenges: </a:t>
            </a:r>
            <a:r>
              <a:rPr lang="en-GB" sz="1800" dirty="0" smtClean="0"/>
              <a:t>PUCs </a:t>
            </a:r>
            <a:r>
              <a:rPr lang="en-GB" dirty="0" smtClean="0"/>
              <a:t>(Power Use Constraints)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54" y="1726364"/>
            <a:ext cx="3287588" cy="30140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74" y="1658628"/>
            <a:ext cx="4378791" cy="262139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974" y="4417018"/>
            <a:ext cx="3525408" cy="234784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30187" y="58151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700" dirty="0">
                <a:solidFill>
                  <a:srgbClr val="505050"/>
                </a:solidFill>
                <a:hlinkClick r:id="rId5"/>
              </a:rPr>
              <a:t>https://</a:t>
            </a:r>
            <a:r>
              <a:rPr lang="es-ES" sz="700" dirty="0" smtClean="0">
                <a:solidFill>
                  <a:srgbClr val="505050"/>
                </a:solidFill>
                <a:hlinkClick r:id="rId5"/>
              </a:rPr>
              <a:t>github.com/everis-rpam/RPaM-Ontology/wiki/Use-of-the-CCEV-in-RPaM</a:t>
            </a:r>
            <a:endParaRPr lang="es-ES" sz="700" dirty="0" smtClean="0">
              <a:solidFill>
                <a:srgbClr val="505050"/>
              </a:solidFill>
            </a:endParaRPr>
          </a:p>
          <a:p>
            <a:endParaRPr lang="es-ES" sz="700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3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 smtClean="0"/>
              <a:t>Requests </a:t>
            </a:r>
            <a:br>
              <a:rPr lang="en-GB" noProof="0" dirty="0" smtClean="0"/>
            </a:br>
            <a:r>
              <a:rPr lang="en-GB" noProof="0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59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</a:t>
            </a:r>
            <a:endParaRPr lang="en-GB" sz="18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540254" y="1909189"/>
            <a:ext cx="8166100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/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Please:</a:t>
            </a: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Check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that the new proposals cover your needs and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requirements.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to start new threads of discussion.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email to organise bilateral phone conversations.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Provide us with Mandate, Request and Response instance samples (the more the better).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Provide us with CODE LISTS and TAXONOMIES used in your countries in the context of Representation Powers and Mandates.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5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Questions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309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(1/2)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328590" y="2435380"/>
            <a:ext cx="8166100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Synergies with SEMPER, how can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cooperate?</a:t>
            </a:r>
          </a:p>
          <a:p>
            <a:pPr marL="1257300" lvl="2" indent="-342900">
              <a:buFontTx/>
              <a:buAutoNum type="arabicPeriod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FontTx/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Does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versioning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the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content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make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sense? This could be needed when the status of a power in a mandate changes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</a:t>
            </a:r>
          </a:p>
          <a:p>
            <a:pPr marL="1257300" lvl="2" indent="-342900">
              <a:buAutoNum type="arabicPeriod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Do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we need a kind of "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ServiceReport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" document to notify the eMandate Registry about how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use of a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 went? 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31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10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Questions to the WG members (2/2)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10053" y="1698778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Font typeface="+mj-lt"/>
              <a:buAutoNum type="arabicPeriod" startAt="4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One or more Issuer System in the Request and Response: </a:t>
            </a:r>
          </a:p>
          <a:p>
            <a:pPr marL="1257300" lvl="2" indent="-342900">
              <a:buAutoNum type="arabicPeriod" startAt="4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"Right now we propose to have an "Issuer" System. But a more flexible solution could be to have 1..n Systems involved in the transaction.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Additionally each System could have two properties: role (e.g. creator, mediator, issuer, etc.) and an ordinal number to identify the participation of each system in the transaction creator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0, mediator1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1, mediator2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2, issuer-3, thus creating a chain of systems.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Now, is this relevant to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, or this an "internal" affair of the MS that issues the document?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3"/>
            <a:endParaRPr lang="en-US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 smtClean="0"/>
              <a:t>meeting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7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WG meeting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-70283" y="3506062"/>
            <a:ext cx="81661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algn="ctr"/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14</a:t>
            </a:r>
            <a:r>
              <a:rPr lang="en-GB" sz="2000" b="1" baseline="300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</a:t>
            </a:r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March 10 a.m. (in three weeks)</a:t>
            </a:r>
          </a:p>
          <a:p>
            <a:pPr lvl="2" algn="ctr"/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 algn="ctr">
              <a:buAutoNum type="arabicPeriod"/>
            </a:pPr>
            <a:endParaRPr lang="en-GB" sz="20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2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15680" y="1924001"/>
            <a:ext cx="4261664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(project manager</a:t>
            </a:r>
            <a:r>
              <a:rPr lang="en-US" sz="1200" dirty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</a:t>
            </a:r>
            <a:r>
              <a:rPr lang="en-US" sz="1200" dirty="0" smtClean="0">
                <a:solidFill>
                  <a:schemeClr val="tx2"/>
                </a:solidFill>
              </a:rPr>
              <a:t>(client manager</a:t>
            </a:r>
            <a:r>
              <a:rPr lang="en-US" sz="1200" dirty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</a:t>
            </a:r>
            <a:r>
              <a:rPr lang="en-US" sz="1200" u="sng" dirty="0" smtClean="0">
                <a:solidFill>
                  <a:srgbClr val="003399"/>
                </a:solidFill>
              </a:rPr>
              <a:t>Stakeholders in previous meetings</a:t>
            </a:r>
            <a:r>
              <a:rPr lang="en-US" sz="1200" dirty="0" smtClean="0">
                <a:solidFill>
                  <a:srgbClr val="003399"/>
                </a:solidFill>
              </a:rPr>
              <a:t>:</a:t>
            </a:r>
            <a:endParaRPr lang="en-US" sz="1200" dirty="0">
              <a:solidFill>
                <a:srgbClr val="003399"/>
              </a:solidFill>
            </a:endParaRP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MS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AT, BE, CZ, ES, FI, GR, HU, LU, NL, SI, SK, other?</a:t>
            </a:r>
          </a:p>
          <a:p>
            <a:endParaRPr lang="en-US" sz="1200" dirty="0" smtClean="0">
              <a:solidFill>
                <a:srgbClr val="003399"/>
              </a:solidFill>
            </a:endParaRPr>
          </a:p>
          <a:p>
            <a:r>
              <a:rPr lang="en-US" sz="1200" dirty="0" smtClean="0">
                <a:solidFill>
                  <a:srgbClr val="003399"/>
                </a:solidFill>
              </a:rPr>
              <a:t>Stakeholders </a:t>
            </a:r>
            <a:r>
              <a:rPr lang="en-US" sz="1200" dirty="0" smtClean="0">
                <a:solidFill>
                  <a:srgbClr val="003399"/>
                </a:solidFill>
                <a:sym typeface="Wingdings" panose="05000000000000000000" pitchFamily="2" charset="2"/>
              </a:rPr>
              <a:t></a:t>
            </a:r>
            <a:r>
              <a:rPr lang="en-US" sz="1200" dirty="0" smtClean="0">
                <a:solidFill>
                  <a:srgbClr val="003399"/>
                </a:solidFill>
              </a:rPr>
              <a:t> SEMPER, TOOP, other?</a:t>
            </a: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44950"/>
            <a:ext cx="1552784" cy="403847"/>
          </a:xfrm>
        </p:spPr>
        <p:txBody>
          <a:bodyPr/>
          <a:lstStyle/>
          <a:p>
            <a:r>
              <a:rPr lang="en-GB" dirty="0" smtClean="0"/>
              <a:t>Work </a:t>
            </a:r>
          </a:p>
          <a:p>
            <a:r>
              <a:rPr lang="en-GB" dirty="0" smtClean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Work done: model stabilisation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356183" y="1616760"/>
            <a:ext cx="8166100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AT and ES completed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rest….no models made available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Taxud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 being proposed to be taken on board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Conceptual Model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evolution. Inputs from AT and ES have improved and enriched the models of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Response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Agent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OWL-DL-Turtle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syntax-binding: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Re-drafting of the T-Box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datasets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 SPARQL queries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44" t="22714" r="1468" b="3035"/>
          <a:stretch/>
        </p:blipFill>
        <p:spPr>
          <a:xfrm>
            <a:off x="968092" y="2288869"/>
            <a:ext cx="7705746" cy="3376818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noProof="0" dirty="0" smtClean="0"/>
              <a:t>.1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Work done: MS and </a:t>
            </a:r>
            <a:r>
              <a:rPr lang="en-GB" sz="1800" dirty="0" err="1" smtClean="0"/>
              <a:t>RPaM</a:t>
            </a:r>
            <a:r>
              <a:rPr lang="en-GB" sz="1800" dirty="0" smtClean="0"/>
              <a:t> mapping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293" t="22993" r="8322" b="14201"/>
          <a:stretch/>
        </p:blipFill>
        <p:spPr>
          <a:xfrm>
            <a:off x="421725" y="3302546"/>
            <a:ext cx="4515771" cy="1887523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9" name="TextBox 2"/>
          <p:cNvSpPr txBox="1"/>
          <p:nvPr/>
        </p:nvSpPr>
        <p:spPr>
          <a:xfrm>
            <a:off x="305381" y="1478210"/>
            <a:ext cx="81661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Bilateral discussions held with AT and 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We’d like to have similar bilateral discussions with FI, BE, NL and PT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  <a:cs typeface="Arial"/>
                <a:sym typeface="Wingdings" panose="05000000000000000000" pitchFamily="2" charset="2"/>
              </a:rPr>
              <a:t> let’s organise a phone call, please</a:t>
            </a:r>
            <a:r>
              <a:rPr lang="en-US" sz="14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400" dirty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4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2661" t="18806" b="5269"/>
          <a:stretch/>
        </p:blipFill>
        <p:spPr>
          <a:xfrm>
            <a:off x="2483716" y="4626660"/>
            <a:ext cx="4907559" cy="2135770"/>
          </a:xfrm>
          <a:prstGeom prst="rect">
            <a:avLst/>
          </a:prstGeom>
          <a:ln>
            <a:solidFill>
              <a:srgbClr val="505050"/>
            </a:solidFill>
          </a:ln>
        </p:spPr>
      </p:pic>
    </p:spTree>
    <p:extLst>
      <p:ext uri="{BB962C8B-B14F-4D97-AF65-F5344CB8AC3E}">
        <p14:creationId xmlns:p14="http://schemas.microsoft.com/office/powerpoint/2010/main" val="15893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65069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Work done: model stabilisation (previous mandate)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6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FFFFFF"/>
                </a:solidFill>
              </a:rPr>
              <a:t>previous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Rectángulo 6">
            <a:hlinkClick r:id="rId3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t="612" r="3242" b="5077"/>
          <a:stretch/>
        </p:blipFill>
        <p:spPr>
          <a:xfrm>
            <a:off x="2558184" y="1481667"/>
            <a:ext cx="4145702" cy="5283200"/>
          </a:xfrm>
          <a:prstGeom prst="rect">
            <a:avLst/>
          </a:prstGeom>
          <a:ln>
            <a:solidFill>
              <a:srgbClr val="505050"/>
            </a:solidFill>
          </a:ln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2.2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/>
              <a:t>Work done: model </a:t>
            </a:r>
            <a:r>
              <a:rPr lang="en-GB" sz="1800" dirty="0" smtClean="0"/>
              <a:t>stabilisation (current mandate)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current</a:t>
            </a:r>
            <a:endParaRPr lang="es-ES" dirty="0"/>
          </a:p>
        </p:txBody>
      </p:sp>
      <p:sp>
        <p:nvSpPr>
          <p:cNvPr id="8" name="Rectángulo 6">
            <a:hlinkClick r:id="rId4"/>
          </p:cNvPr>
          <p:cNvSpPr/>
          <p:nvPr/>
        </p:nvSpPr>
        <p:spPr>
          <a:xfrm>
            <a:off x="7086600" y="2348995"/>
            <a:ext cx="1337734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2"/>
                </a:solidFill>
              </a:rPr>
              <a:t>EAP file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schemas.microsoft.com/office/infopath/2007/PartnerControls"/>
    <ds:schemaRef ds:uri="http://purl.org/dc/terms/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80372719-428f-487a-a543-91ae19974bc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1004</Words>
  <Application>Microsoft Office PowerPoint</Application>
  <PresentationFormat>Presentación en pantalla (4:3)</PresentationFormat>
  <Paragraphs>248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Virginia Gomariz Gonzalez</cp:lastModifiedBy>
  <cp:revision>151</cp:revision>
  <dcterms:created xsi:type="dcterms:W3CDTF">1601-01-01T00:00:00Z</dcterms:created>
  <dcterms:modified xsi:type="dcterms:W3CDTF">2019-02-21T08:11:35Z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